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5" r:id="rId3"/>
    <p:sldId id="256" r:id="rId4"/>
    <p:sldId id="276" r:id="rId5"/>
    <p:sldId id="271" r:id="rId6"/>
    <p:sldId id="280" r:id="rId7"/>
    <p:sldId id="269" r:id="rId8"/>
    <p:sldId id="278" r:id="rId9"/>
    <p:sldId id="279" r:id="rId10"/>
    <p:sldId id="270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DC0"/>
    <a:srgbClr val="FF1B92"/>
    <a:srgbClr val="ED2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F3C-9F84-4834-83FE-38B0CA520222}" type="datetimeFigureOut">
              <a:rPr lang="es-MX" smtClean="0"/>
              <a:t>03/10/2019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8EC2A-1D22-4165-9E24-88FD4785E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74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89D3C-367C-4274-AFD4-DC7C9F134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2DD25-C1B9-4628-ADA3-0ABADD852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B6AFEB-DB30-4946-A9BB-85D85A08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5E3E4E-6BAF-4A92-A5D4-C48774BA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B6A3B4-07B9-4543-BA63-100A8551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254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0311C-ADC8-4040-95C9-A102E802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F15415-0428-4ABB-BE40-58D434626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00079C-AD45-4183-9CCC-A741B50E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679B9F-B5D2-4B2C-94EF-63E41FFF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181429-2532-49A2-A7FE-AF53212C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150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6F8E3E-1D9C-4957-90C5-9B8AB1B04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4D3CD6-BED9-4A71-907F-86B2A59FD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153F81-2E51-4E0F-9ECB-1B02A41C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1B19D5-2C55-4FE7-9EC6-25016247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536BC-FE98-4E1B-B8A4-EEF9903B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821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96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3922A-053C-49E3-96F8-5D97F39C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E2C27B-3F0A-4C6D-A107-4599E91A5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176C1-6788-4BD6-96B7-42E49215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52280-2FA7-4D7C-BECC-4DC15631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008A67-E2FD-41B4-93C0-841CB58B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962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BD466-5F9C-4FEE-8B4A-8EB0C476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A6FCFB-CF08-44EF-B1B3-194BE9538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9CA8BB-75C0-4E2A-B3E8-461C63BD8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99B93-8AB2-415F-82D2-6E77BB33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C5B407-28AC-4849-AD5B-44A36448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045D10-D2E3-48C6-BC40-28138290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885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124ED-D7DD-45F8-B2FE-7AE575F3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2A387D-72DB-4D3F-B843-06740881F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81B2BA-4D2B-485F-A0D7-D98AEAD82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5E7C6B-420C-4113-A85E-783EE0933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11BAE7-DB24-46BA-A9D8-6DFFEBF07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8F210A-CC59-4802-9F3E-A04E86ED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3A30B2-CAAF-43D9-99E2-FA27852C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65E7AD-B075-4BCC-8197-E76C0AB6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21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B613-124B-4014-B235-81D91A45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FE23C4-B59D-4259-AC4C-1F8DF337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1636E8-3042-4C98-8428-660E8FEF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E92E10-C3E3-4262-B3BC-5B58472F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41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67D08C-DF67-44E8-BB3B-A4F9F262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4A27B6-380F-4B0F-8C40-C431E47A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10FF03-C814-4981-AE81-5D60DCD3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598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39971-02B5-4974-B942-68CF9808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DFE58-E9AF-45E7-AD93-4D215BC3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39A7D5-6F11-41B2-AFD3-DDDAB14ED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940FE9-2C84-4246-9D6F-2A7C2677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76FE2-2CC1-43F4-91D3-6ABED332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7E160B-AF03-4A0C-814F-B90132F8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8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FD7BE-59F5-4303-97CE-F66C8D61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319550-2F42-477C-AE3D-D01162204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5E5D1E-8DD9-4BA5-8FB0-FC5ADAA89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E895DD-0C5B-4626-9842-6771E23B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455616-89C3-429D-A418-50E54D81F366}" type="datetimeFigureOut">
              <a:rPr lang="es-MX" smtClean="0"/>
              <a:t>03/10/2019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1E037B-9BC8-4686-ABBA-F920233E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CC6195-DE21-4798-85EB-DC24ACBF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3342E97-C9BE-4490-96B4-22B6FE48D1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607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2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123393E-1A4B-4CFB-B6EE-C730D4F47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8"/>
          <a:stretch/>
        </p:blipFill>
        <p:spPr>
          <a:xfrm flipH="1">
            <a:off x="-2249" y="25782"/>
            <a:ext cx="12194226" cy="6858000"/>
          </a:xfrm>
          <a:prstGeom prst="rect">
            <a:avLst/>
          </a:prstGeom>
        </p:spPr>
      </p:pic>
      <p:pic>
        <p:nvPicPr>
          <p:cNvPr id="16" name="3 Imagen">
            <a:extLst>
              <a:ext uri="{FF2B5EF4-FFF2-40B4-BE49-F238E27FC236}">
                <a16:creationId xmlns:a16="http://schemas.microsoft.com/office/drawing/2014/main" id="{EBC8465B-51F6-4358-9B77-EB7DDF5748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B429987-607C-439C-89ED-A59D7A3E07D4}"/>
              </a:ext>
            </a:extLst>
          </p:cNvPr>
          <p:cNvSpPr/>
          <p:nvPr/>
        </p:nvSpPr>
        <p:spPr>
          <a:xfrm>
            <a:off x="280659" y="445052"/>
            <a:ext cx="5055429" cy="5967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pic>
        <p:nvPicPr>
          <p:cNvPr id="22" name="Imagen 21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BF16E78B-A688-4934-9D07-CD60D32F3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" y="1566952"/>
            <a:ext cx="4615145" cy="409481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5CFCA2B-C947-43D5-A7FE-0B34388E3A73}"/>
              </a:ext>
            </a:extLst>
          </p:cNvPr>
          <p:cNvSpPr txBox="1"/>
          <p:nvPr/>
        </p:nvSpPr>
        <p:spPr>
          <a:xfrm>
            <a:off x="5856362" y="1982450"/>
            <a:ext cx="58153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una </a:t>
            </a:r>
            <a:r>
              <a:rPr lang="es-MX" sz="2900" b="1" dirty="0">
                <a:solidFill>
                  <a:srgbClr val="ED2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Tenderos tecnificados e informados 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algn="just"/>
            <a:r>
              <a:rPr lang="es-MX" b="1" dirty="0">
                <a:solidFill>
                  <a:schemeClr val="bg1"/>
                </a:solidFill>
              </a:rPr>
              <a:t>Queremos ser una agente de cambio en nuestra sociedad, ofrecemos una digitalización justa e inclusiva, es momento de aprender con nuevas formas de educar.</a:t>
            </a:r>
          </a:p>
          <a:p>
            <a:pPr algn="just"/>
            <a:endParaRPr lang="es-MX" b="1" dirty="0">
              <a:solidFill>
                <a:schemeClr val="bg1"/>
              </a:solidFill>
            </a:endParaRPr>
          </a:p>
          <a:p>
            <a:pPr algn="just"/>
            <a:r>
              <a:rPr lang="es-MX" b="1" dirty="0">
                <a:solidFill>
                  <a:schemeClr val="bg1"/>
                </a:solidFill>
              </a:rPr>
              <a:t>Profesionalizamos a los Tenderos para impactar positivamente a la sociedad.</a:t>
            </a:r>
          </a:p>
        </p:txBody>
      </p:sp>
    </p:spTree>
    <p:extLst>
      <p:ext uri="{BB962C8B-B14F-4D97-AF65-F5344CB8AC3E}">
        <p14:creationId xmlns:p14="http://schemas.microsoft.com/office/powerpoint/2010/main" val="200061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84107F32-C61F-480A-8060-4771E43AAD70}"/>
              </a:ext>
            </a:extLst>
          </p:cNvPr>
          <p:cNvSpPr txBox="1"/>
          <p:nvPr/>
        </p:nvSpPr>
        <p:spPr>
          <a:xfrm>
            <a:off x="8040914" y="1874503"/>
            <a:ext cx="41510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137DC0"/>
                </a:solidFill>
              </a:rPr>
              <a:t>Por cada Tendero que profesionalizamos, </a:t>
            </a:r>
            <a:r>
              <a:rPr lang="es-MX" sz="2800" b="1" dirty="0">
                <a:solidFill>
                  <a:srgbClr val="ED2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Multiplicamos X Dos</a:t>
            </a:r>
          </a:p>
          <a:p>
            <a:r>
              <a:rPr lang="es-MX" sz="2800" b="1" dirty="0">
                <a:solidFill>
                  <a:srgbClr val="137DC0"/>
                </a:solidFill>
              </a:rPr>
              <a:t>a la siguiente generación de lideres positivos.</a:t>
            </a:r>
          </a:p>
          <a:p>
            <a:endParaRPr lang="es-MX" sz="2800" b="1" dirty="0">
              <a:solidFill>
                <a:srgbClr val="137DC0"/>
              </a:solidFill>
            </a:endParaRPr>
          </a:p>
          <a:p>
            <a:r>
              <a:rPr lang="es-MX" sz="2800" b="1" dirty="0">
                <a:solidFill>
                  <a:srgbClr val="137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MX" sz="2800" b="1" dirty="0">
                <a:solidFill>
                  <a:srgbClr val="ED2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Ayúdanos </a:t>
            </a:r>
            <a:r>
              <a:rPr lang="es-MX" sz="2800" b="1" dirty="0">
                <a:solidFill>
                  <a:srgbClr val="137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llegar a miles de jóvenes!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037A126-921B-4C6D-A54B-EF7038A5E3EC}"/>
              </a:ext>
            </a:extLst>
          </p:cNvPr>
          <p:cNvSpPr txBox="1">
            <a:spLocks/>
          </p:cNvSpPr>
          <p:nvPr/>
        </p:nvSpPr>
        <p:spPr>
          <a:xfrm>
            <a:off x="5796998" y="5854252"/>
            <a:ext cx="2054087" cy="73698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Neue Haas Grotesk Text Pro" panose="020B0504020202020204" pitchFamily="34" charset="0"/>
              </a:rPr>
              <a:t>Doña</a:t>
            </a:r>
          </a:p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Neue Haas Grotesk Text Pro" panose="020B0504020202020204" pitchFamily="34" charset="0"/>
              </a:rPr>
              <a:t>Carmelita</a:t>
            </a:r>
          </a:p>
        </p:txBody>
      </p:sp>
      <p:pic>
        <p:nvPicPr>
          <p:cNvPr id="17" name="Imagen 16" descr="Imagen que contiene persona, interior, mujer, sujetando&#10;&#10;Descripción generada automáticamente">
            <a:extLst>
              <a:ext uri="{FF2B5EF4-FFF2-40B4-BE49-F238E27FC236}">
                <a16:creationId xmlns:a16="http://schemas.microsoft.com/office/drawing/2014/main" id="{3B5445E2-FF4F-4DC0-873A-C32031E6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4" b="2901"/>
          <a:stretch/>
        </p:blipFill>
        <p:spPr>
          <a:xfrm>
            <a:off x="-2251" y="0"/>
            <a:ext cx="7834283" cy="685755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253D4B49-6C86-42E6-83BB-8AAE098736E6}"/>
              </a:ext>
            </a:extLst>
          </p:cNvPr>
          <p:cNvSpPr txBox="1">
            <a:spLocks/>
          </p:cNvSpPr>
          <p:nvPr/>
        </p:nvSpPr>
        <p:spPr>
          <a:xfrm>
            <a:off x="0" y="5941659"/>
            <a:ext cx="6336632" cy="73698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eue Haas Grotesk Text Pro" panose="020B0504020202020204" pitchFamily="34" charset="0"/>
              </a:rPr>
              <a:t>Rosita</a:t>
            </a:r>
          </a:p>
        </p:txBody>
      </p:sp>
    </p:spTree>
    <p:extLst>
      <p:ext uri="{BB962C8B-B14F-4D97-AF65-F5344CB8AC3E}">
        <p14:creationId xmlns:p14="http://schemas.microsoft.com/office/powerpoint/2010/main" val="160061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12192000" cy="4331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Imagen 11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10DA7B8B-B3A5-44F9-B418-22478AEDB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" y="38411"/>
            <a:ext cx="1285629" cy="11406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585788-5A7A-4913-8720-864227B6B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12" y="32085"/>
            <a:ext cx="2444108" cy="11412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F8F6928C-9749-4125-BACF-2572CF490DEC}"/>
              </a:ext>
            </a:extLst>
          </p:cNvPr>
          <p:cNvSpPr txBox="1">
            <a:spLocks/>
          </p:cNvSpPr>
          <p:nvPr/>
        </p:nvSpPr>
        <p:spPr>
          <a:xfrm>
            <a:off x="2085472" y="1219201"/>
            <a:ext cx="7883270" cy="433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eue Haas Grotesk Text Pro" panose="020B0504020202020204" pitchFamily="34" charset="0"/>
              </a:rPr>
              <a:t>ADN: Sabemos colaborar con otros equipos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23A61F-68CF-46AF-B8D0-A9B2224CAE9A}"/>
              </a:ext>
            </a:extLst>
          </p:cNvPr>
          <p:cNvSpPr txBox="1"/>
          <p:nvPr/>
        </p:nvSpPr>
        <p:spPr>
          <a:xfrm>
            <a:off x="1161919" y="4164837"/>
            <a:ext cx="39807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/>
              <a:t>Mahadevi</a:t>
            </a:r>
            <a:r>
              <a:rPr lang="es-MX" sz="1400" dirty="0"/>
              <a:t> es una estudiante destacada, cursa el 2do año de la carrera de Finanzas y Banca en la EBC, le apasiona compartir su tiempo libre con el Grupo Misionero Jeremías de La Universidad La Salle.</a:t>
            </a:r>
          </a:p>
          <a:p>
            <a:endParaRPr lang="es-MX" sz="1400" dirty="0"/>
          </a:p>
          <a:p>
            <a:r>
              <a:rPr lang="es-MX" sz="1400" dirty="0"/>
              <a:t>Como nuestra Líder de Capacitación es responsable de investigar, diseñar, crear y testear contenidos que suman genuinamente al desarrollo de las personas.</a:t>
            </a:r>
          </a:p>
          <a:p>
            <a:r>
              <a:rPr lang="es-MX" sz="1400" dirty="0"/>
              <a:t>Tiene la misión de trasmitir conocimiento y oportunidades a los Tenderos y sus familias.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5DCF2C-6F84-41CC-9A39-F321E778DA3D}"/>
              </a:ext>
            </a:extLst>
          </p:cNvPr>
          <p:cNvSpPr txBox="1"/>
          <p:nvPr/>
        </p:nvSpPr>
        <p:spPr>
          <a:xfrm>
            <a:off x="6872939" y="4164836"/>
            <a:ext cx="39807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/>
              <a:t>Homero</a:t>
            </a:r>
            <a:r>
              <a:rPr lang="es-MX" sz="1400" dirty="0"/>
              <a:t> es un viajero incansable, estudio Ingeniería en Electrónica y Comunicaciones en el ITESM. Ha colaborado en proyectos tecnológicos con IBM, Liverpool, Banco Azteca y en la 1ra aplicación de la banca </a:t>
            </a:r>
            <a:r>
              <a:rPr lang="es-MX" sz="1400" dirty="0" err="1"/>
              <a:t>mobile</a:t>
            </a:r>
            <a:r>
              <a:rPr lang="es-MX" sz="1400" dirty="0"/>
              <a:t> de BBVA Bancomer.</a:t>
            </a:r>
          </a:p>
          <a:p>
            <a:pPr algn="just"/>
            <a:r>
              <a:rPr lang="es-MX" sz="1400" dirty="0"/>
              <a:t> </a:t>
            </a:r>
          </a:p>
          <a:p>
            <a:pPr algn="just"/>
            <a:r>
              <a:rPr lang="es-MX" sz="1400" dirty="0"/>
              <a:t>Nuestro experimentado CTO lidera el desarrollo de las plataformas, garantiza la operación y pulcritud de las transacciones así como el diseño de nuevas versiones, aplicaciones y herramientas.</a:t>
            </a:r>
          </a:p>
        </p:txBody>
      </p:sp>
      <p:pic>
        <p:nvPicPr>
          <p:cNvPr id="3" name="Imagen 2" descr="Una persona en traje posando para fotografia&#10;&#10;Descripción generada automáticamente">
            <a:extLst>
              <a:ext uri="{FF2B5EF4-FFF2-40B4-BE49-F238E27FC236}">
                <a16:creationId xmlns:a16="http://schemas.microsoft.com/office/drawing/2014/main" id="{6FEC4477-6ED3-4171-B153-97B49A708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42" y="1826863"/>
            <a:ext cx="2133600" cy="212616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Imagen 20" descr="Mujer parada junto a un muelle&#10;&#10;Descripción generada automáticamente">
            <a:extLst>
              <a:ext uri="{FF2B5EF4-FFF2-40B4-BE49-F238E27FC236}">
                <a16:creationId xmlns:a16="http://schemas.microsoft.com/office/drawing/2014/main" id="{2F8DA459-0B97-41A2-BA47-38BC924647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40255" r="43958" b="33969"/>
          <a:stretch/>
        </p:blipFill>
        <p:spPr>
          <a:xfrm>
            <a:off x="2085472" y="1904941"/>
            <a:ext cx="2133600" cy="204808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148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Una persona sonriendo&#10;&#10;Descripción generada automáticamente">
            <a:extLst>
              <a:ext uri="{FF2B5EF4-FFF2-40B4-BE49-F238E27FC236}">
                <a16:creationId xmlns:a16="http://schemas.microsoft.com/office/drawing/2014/main" id="{1629058D-D6BB-4398-B5A9-74A2AA729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" b="4569"/>
          <a:stretch/>
        </p:blipFill>
        <p:spPr>
          <a:xfrm>
            <a:off x="2073532" y="1919975"/>
            <a:ext cx="2100105" cy="2048400"/>
          </a:xfrm>
          <a:prstGeom prst="rect">
            <a:avLst/>
          </a:prstGeom>
          <a:ln>
            <a:solidFill>
              <a:srgbClr val="137DC0"/>
            </a:solidFill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12192000" cy="4331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Imagen 11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10DA7B8B-B3A5-44F9-B418-22478AEDB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" y="38411"/>
            <a:ext cx="1285629" cy="11406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585788-5A7A-4913-8720-864227B6B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212" y="32085"/>
            <a:ext cx="2444108" cy="1141200"/>
          </a:xfrm>
          <a:prstGeom prst="rect">
            <a:avLst/>
          </a:prstGeom>
        </p:spPr>
      </p:pic>
      <p:pic>
        <p:nvPicPr>
          <p:cNvPr id="16" name="Imagen 15" descr="Imagen que contiene persona, interior, hombre, mujer&#10;&#10;Descripción generada automáticamente">
            <a:extLst>
              <a:ext uri="{FF2B5EF4-FFF2-40B4-BE49-F238E27FC236}">
                <a16:creationId xmlns:a16="http://schemas.microsoft.com/office/drawing/2014/main" id="{27EC2628-1CF1-401C-802E-E09A81690F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23023"/>
          <a:stretch/>
        </p:blipFill>
        <p:spPr>
          <a:xfrm>
            <a:off x="7795893" y="1928895"/>
            <a:ext cx="2134800" cy="2036110"/>
          </a:xfrm>
          <a:prstGeom prst="rect">
            <a:avLst/>
          </a:prstGeom>
          <a:ln>
            <a:solidFill>
              <a:srgbClr val="137DC0"/>
            </a:solidFill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9E656D8-69C3-4F66-8175-C55976C16DD6}"/>
              </a:ext>
            </a:extLst>
          </p:cNvPr>
          <p:cNvSpPr txBox="1"/>
          <p:nvPr/>
        </p:nvSpPr>
        <p:spPr>
          <a:xfrm>
            <a:off x="1161919" y="4164837"/>
            <a:ext cx="39807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Johanna</a:t>
            </a:r>
            <a:r>
              <a:rPr lang="es-MX" sz="1400" dirty="0"/>
              <a:t> es Mamá de Juanito y Majo. Es Contadora Publica por la ULSA </a:t>
            </a:r>
            <a:r>
              <a:rPr lang="es-MX" sz="1400" dirty="0" err="1"/>
              <a:t>Bogota</a:t>
            </a:r>
            <a:r>
              <a:rPr lang="es-MX" sz="1400" dirty="0"/>
              <a:t>; fue auditora en Crowe </a:t>
            </a:r>
            <a:r>
              <a:rPr lang="es-MX" sz="1400" dirty="0" err="1"/>
              <a:t>Horwhat</a:t>
            </a:r>
            <a:r>
              <a:rPr lang="es-MX" sz="1400" dirty="0"/>
              <a:t>. Después fue CFO durante 7 años de una compañía transaccional con mas de 27 mil comercios afiliados, reportando directamente a la casa matriz en Malta.</a:t>
            </a:r>
          </a:p>
          <a:p>
            <a:r>
              <a:rPr lang="es-MX" sz="1400" dirty="0"/>
              <a:t>Como nuestra CFO es responsable de crear y estandarizar lo controles necesarios para garantizar la estabilidad económica. Además, aporta al equipo el buen humor y la música colombiana.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0C1E9E5-99B7-4DA3-8522-2FCC1BC1D78F}"/>
              </a:ext>
            </a:extLst>
          </p:cNvPr>
          <p:cNvSpPr txBox="1"/>
          <p:nvPr/>
        </p:nvSpPr>
        <p:spPr>
          <a:xfrm>
            <a:off x="6872939" y="4164836"/>
            <a:ext cx="39807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/>
              <a:t>Erick</a:t>
            </a:r>
            <a:r>
              <a:rPr lang="es-MX" sz="1400" dirty="0"/>
              <a:t> estudia Ingeniería Informática en la </a:t>
            </a:r>
            <a:r>
              <a:rPr lang="es-MX" sz="1400" dirty="0" err="1"/>
              <a:t>UnAD</a:t>
            </a:r>
            <a:r>
              <a:rPr lang="es-MX" sz="1400" dirty="0"/>
              <a:t>.  Tiene gran experiencia en empresas de consumo masivo, fue Gerente regional en </a:t>
            </a:r>
            <a:r>
              <a:rPr lang="es-MX" sz="1400" dirty="0" err="1"/>
              <a:t>Barared</a:t>
            </a:r>
            <a:r>
              <a:rPr lang="es-MX" sz="1400" dirty="0"/>
              <a:t> – BRIO por 4 años. 2 años como COO en Pop Mobile Networks con proyectos en Argentina, Colombia y Guatemala.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Nuestro COO es quien vincula la tecnología con todos nuestros niveles de clientes, garantizando que todos los procesos sean agiles, eficientes y con la mejor experiencia de uso.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646D685F-7DC4-431A-8E0A-DFB5E4F2D0FF}"/>
              </a:ext>
            </a:extLst>
          </p:cNvPr>
          <p:cNvSpPr txBox="1">
            <a:spLocks/>
          </p:cNvSpPr>
          <p:nvPr/>
        </p:nvSpPr>
        <p:spPr>
          <a:xfrm>
            <a:off x="2085472" y="1219201"/>
            <a:ext cx="7883270" cy="433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eue Haas Grotesk Text Pro" panose="020B0504020202020204" pitchFamily="34" charset="0"/>
              </a:rPr>
              <a:t>ADN: Somos un equipo Incluyente</a:t>
            </a:r>
          </a:p>
        </p:txBody>
      </p:sp>
    </p:spTree>
    <p:extLst>
      <p:ext uri="{BB962C8B-B14F-4D97-AF65-F5344CB8AC3E}">
        <p14:creationId xmlns:p14="http://schemas.microsoft.com/office/powerpoint/2010/main" val="39584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12192000" cy="4331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Imagen 11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10DA7B8B-B3A5-44F9-B418-22478AEDB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" y="38411"/>
            <a:ext cx="1285629" cy="11406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585788-5A7A-4913-8720-864227B6B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12" y="32085"/>
            <a:ext cx="2444108" cy="11412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866832B-C87B-42F7-8920-7C5009CBF603}"/>
              </a:ext>
            </a:extLst>
          </p:cNvPr>
          <p:cNvSpPr txBox="1">
            <a:spLocks/>
          </p:cNvSpPr>
          <p:nvPr/>
        </p:nvSpPr>
        <p:spPr>
          <a:xfrm>
            <a:off x="2085472" y="1219201"/>
            <a:ext cx="7883270" cy="433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eue Haas Grotesk Text Pro" panose="020B0504020202020204" pitchFamily="34" charset="0"/>
              </a:rPr>
              <a:t>ADN: Nos complementamos como Equipo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894B33-CE52-4DEC-BA1B-7EFC0B8B1614}"/>
              </a:ext>
            </a:extLst>
          </p:cNvPr>
          <p:cNvSpPr txBox="1"/>
          <p:nvPr/>
        </p:nvSpPr>
        <p:spPr>
          <a:xfrm>
            <a:off x="1161919" y="4164837"/>
            <a:ext cx="39807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Mayte</a:t>
            </a:r>
            <a:r>
              <a:rPr lang="es-MX" sz="1400" dirty="0"/>
              <a:t> es fanática de los viajes y sus enseñanzas, es Licenciada en Administración de Empresas egresada de la EBC y BBM por la Paris </a:t>
            </a:r>
            <a:r>
              <a:rPr lang="es-MX" sz="1400" dirty="0" err="1"/>
              <a:t>School</a:t>
            </a:r>
            <a:r>
              <a:rPr lang="es-MX" sz="1400" dirty="0"/>
              <a:t> Business. </a:t>
            </a:r>
          </a:p>
          <a:p>
            <a:r>
              <a:rPr lang="es-MX" sz="1400" dirty="0"/>
              <a:t>Su formación como Project Manager se da en FOX durante la fusión con Disney, fortaleciéndose en KPMG con proyectos para ALSEA y AB InBev </a:t>
            </a:r>
          </a:p>
          <a:p>
            <a:endParaRPr lang="es-MX" sz="1400" dirty="0"/>
          </a:p>
          <a:p>
            <a:r>
              <a:rPr lang="es-MX" sz="1400" dirty="0"/>
              <a:t>Nuestra PMO es responsable de optimizar recursos, garantizando siempre la agilidad de una startup, permeando los valores de la organización.</a:t>
            </a:r>
          </a:p>
        </p:txBody>
      </p:sp>
      <p:pic>
        <p:nvPicPr>
          <p:cNvPr id="3" name="Imagen 2" descr="Mujer de cabello largo sonriendo&#10;&#10;Descripción generada automáticamente">
            <a:extLst>
              <a:ext uri="{FF2B5EF4-FFF2-40B4-BE49-F238E27FC236}">
                <a16:creationId xmlns:a16="http://schemas.microsoft.com/office/drawing/2014/main" id="{1F9BABD9-82F5-4BD2-BC32-E4092B4DC1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"/>
          <a:stretch/>
        </p:blipFill>
        <p:spPr>
          <a:xfrm>
            <a:off x="2085472" y="1904939"/>
            <a:ext cx="2133600" cy="2048087"/>
          </a:xfrm>
          <a:prstGeom prst="rect">
            <a:avLst/>
          </a:prstGeom>
          <a:ln>
            <a:solidFill>
              <a:srgbClr val="137DC0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025E20D-154D-46D8-A827-9E79BA9E31DD}"/>
              </a:ext>
            </a:extLst>
          </p:cNvPr>
          <p:cNvSpPr txBox="1"/>
          <p:nvPr/>
        </p:nvSpPr>
        <p:spPr>
          <a:xfrm>
            <a:off x="6872939" y="4164836"/>
            <a:ext cx="39807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/>
              <a:t>Chris</a:t>
            </a:r>
            <a:r>
              <a:rPr lang="es-MX" sz="1400" dirty="0"/>
              <a:t> es Padre de 2 adolescentes emprendedoras, actualmente estudia un master en marketing digital.</a:t>
            </a:r>
          </a:p>
          <a:p>
            <a:pPr algn="just"/>
            <a:r>
              <a:rPr lang="es-MX" sz="1400" dirty="0"/>
              <a:t>Con 20 años de trayectoria en diferentes industrias, uno de sus retos mas importantes lo realizo como Director Comercial de Red QIUBO en Grupo Bimbo.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Como Fundador y CEO, escucha a nuestros clientes para ofrecer una solución real a sus necesidades garantizando siempre la escalabilidad, rentabilidad y   trascendencia en el mercado.</a:t>
            </a:r>
          </a:p>
        </p:txBody>
      </p:sp>
      <p:pic>
        <p:nvPicPr>
          <p:cNvPr id="13" name="Imagen 12" descr="Persona con traje de color negro&#10;&#10;Descripción generada automáticamente">
            <a:extLst>
              <a:ext uri="{FF2B5EF4-FFF2-40B4-BE49-F238E27FC236}">
                <a16:creationId xmlns:a16="http://schemas.microsoft.com/office/drawing/2014/main" id="{0DBB035F-44AD-4652-9625-E64F3C2BDC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7172" r="8675"/>
          <a:stretch/>
        </p:blipFill>
        <p:spPr>
          <a:xfrm>
            <a:off x="7855701" y="1917465"/>
            <a:ext cx="2113041" cy="2048087"/>
          </a:xfrm>
          <a:prstGeom prst="rect">
            <a:avLst/>
          </a:prstGeom>
          <a:ln>
            <a:solidFill>
              <a:srgbClr val="137DC0"/>
            </a:solidFill>
          </a:ln>
        </p:spPr>
      </p:pic>
    </p:spTree>
    <p:extLst>
      <p:ext uri="{BB962C8B-B14F-4D97-AF65-F5344CB8AC3E}">
        <p14:creationId xmlns:p14="http://schemas.microsoft.com/office/powerpoint/2010/main" val="27918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1F133F4-5A51-4F1E-9106-8D6F732A46E3}"/>
              </a:ext>
            </a:extLst>
          </p:cNvPr>
          <p:cNvSpPr txBox="1">
            <a:spLocks/>
          </p:cNvSpPr>
          <p:nvPr/>
        </p:nvSpPr>
        <p:spPr>
          <a:xfrm>
            <a:off x="7832034" y="204720"/>
            <a:ext cx="4359965" cy="12051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Neue Haas Grotesk Text Pro" panose="020B0504020202020204" pitchFamily="34" charset="0"/>
              </a:rPr>
              <a:t>¿Por que desarrollamos</a:t>
            </a:r>
            <a:endParaRPr lang="es-MX" sz="3800" dirty="0">
              <a:solidFill>
                <a:schemeClr val="bg1">
                  <a:lumMod val="50000"/>
                </a:schemeClr>
              </a:solidFill>
              <a:latin typeface="Neue Haas Grotesk Text Pro" panose="020B05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Neue Haas Grotesk Text Pro" panose="020B0504020202020204" pitchFamily="34" charset="0"/>
              </a:rPr>
              <a:t>Escuela</a:t>
            </a:r>
            <a:r>
              <a:rPr lang="es-MX" sz="3600" b="1" dirty="0">
                <a:solidFill>
                  <a:srgbClr val="137DC0"/>
                </a:solidFill>
                <a:latin typeface="Neue Haas Grotesk Text Pro" panose="020B0504020202020204" pitchFamily="34" charset="0"/>
              </a:rPr>
              <a:t> de Tenderos</a:t>
            </a:r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Neue Haas Grotesk Text Pro" panose="020B0504020202020204" pitchFamily="34" charset="0"/>
              </a:rPr>
              <a:t>?</a:t>
            </a:r>
          </a:p>
        </p:txBody>
      </p:sp>
      <p:pic>
        <p:nvPicPr>
          <p:cNvPr id="15" name="Imagen 14" descr="Imagen que contiene persona, mesa, interior, mujer&#10;&#10;Descripción generada automáticamente">
            <a:extLst>
              <a:ext uri="{FF2B5EF4-FFF2-40B4-BE49-F238E27FC236}">
                <a16:creationId xmlns:a16="http://schemas.microsoft.com/office/drawing/2014/main" id="{8D115047-5F88-4971-904C-C7CC3DEC0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1" y="-41362"/>
            <a:ext cx="7912243" cy="6923213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1F9696B-F310-40E9-AC69-1EE90768B31E}"/>
              </a:ext>
            </a:extLst>
          </p:cNvPr>
          <p:cNvSpPr txBox="1">
            <a:spLocks/>
          </p:cNvSpPr>
          <p:nvPr/>
        </p:nvSpPr>
        <p:spPr>
          <a:xfrm>
            <a:off x="5796998" y="5854252"/>
            <a:ext cx="2054087" cy="73698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eue Haas Grotesk Text Pro" panose="020B0504020202020204" pitchFamily="34" charset="0"/>
              </a:rPr>
              <a:t>Doña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eue Haas Grotesk Text Pro" panose="020B0504020202020204" pitchFamily="34" charset="0"/>
              </a:rPr>
              <a:t>Carmelita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A1138D7-A701-4689-A90C-B6FF736D1B0C}"/>
              </a:ext>
            </a:extLst>
          </p:cNvPr>
          <p:cNvSpPr txBox="1">
            <a:spLocks/>
          </p:cNvSpPr>
          <p:nvPr/>
        </p:nvSpPr>
        <p:spPr>
          <a:xfrm>
            <a:off x="8249141" y="1118753"/>
            <a:ext cx="3520306" cy="55345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Helvetica LT Std" panose="020B0504020202020204"/>
              </a:rPr>
              <a:t>Necesitábamos crear un vinculo fuerte y genuino con los Tenderos.</a:t>
            </a: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ED2D68"/>
                </a:solidFill>
                <a:latin typeface="Helvetica LT Std" panose="020B0504020202020204"/>
              </a:rPr>
              <a:t>Prestar dinero sin un objetivo, </a:t>
            </a:r>
          </a:p>
          <a:p>
            <a:pPr algn="just"/>
            <a:r>
              <a:rPr lang="es-MX" sz="1600" dirty="0">
                <a:solidFill>
                  <a:srgbClr val="ED2D68"/>
                </a:solidFill>
                <a:latin typeface="Helvetica LT Std" panose="020B0504020202020204"/>
              </a:rPr>
              <a:t>    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Helvetica LT Std" panose="020B0504020202020204"/>
              </a:rPr>
              <a:t>No tiene impacto en su vida.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>
                  <a:lumMod val="50000"/>
                </a:schemeClr>
              </a:solidFill>
              <a:latin typeface="Helvetica LT Std" panose="020B0504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ED2D68"/>
                </a:solidFill>
                <a:latin typeface="Helvetica LT Std" panose="020B0504020202020204"/>
              </a:rPr>
              <a:t>Dar ofertas indiscriminadamente,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Helvetica LT Std" panose="020B0504020202020204"/>
              </a:rPr>
              <a:t>No incrementa su rentabilidad.</a:t>
            </a:r>
          </a:p>
          <a:p>
            <a:pPr algn="just"/>
            <a:endParaRPr lang="es-MX" sz="1600" b="1" dirty="0">
              <a:solidFill>
                <a:schemeClr val="bg1">
                  <a:lumMod val="50000"/>
                </a:schemeClr>
              </a:solidFill>
              <a:latin typeface="Helvetica LT Std" panose="020B0504020202020204"/>
            </a:endParaRP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algn="just"/>
            <a:endParaRPr lang="es-MX" sz="1600" dirty="0">
              <a:solidFill>
                <a:schemeClr val="tx2"/>
              </a:solidFill>
              <a:latin typeface="Helvetica LT Std" panose="020B0504020202020204"/>
            </a:endParaRPr>
          </a:p>
          <a:p>
            <a:pPr algn="just"/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Helvetica LT Std" panose="020B0504020202020204"/>
              </a:rPr>
              <a:t>Hoy </a:t>
            </a:r>
            <a:r>
              <a:rPr lang="es-MX" sz="1600" dirty="0">
                <a:solidFill>
                  <a:srgbClr val="0070C0"/>
                </a:solidFill>
                <a:latin typeface="Helvetica LT Std" panose="020B0504020202020204"/>
              </a:rPr>
              <a:t>Escuela de Tenderos es la piedra angular</a:t>
            </a:r>
            <a:r>
              <a:rPr lang="es-MX" sz="1600" dirty="0">
                <a:solidFill>
                  <a:schemeClr val="tx2"/>
                </a:solidFill>
                <a:latin typeface="Helvetica LT Std" panose="020B0504020202020204"/>
              </a:rPr>
              <a:t>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Helvetica LT Std" panose="020B0504020202020204"/>
              </a:rPr>
              <a:t>de la operación en Tienda Red, la empatía ha logado que seamos relevantes en la vida de los Tenderos</a:t>
            </a:r>
            <a:endParaRPr lang="es-MX" sz="1600" b="1" dirty="0">
              <a:solidFill>
                <a:schemeClr val="bg1">
                  <a:lumMod val="50000"/>
                </a:schemeClr>
              </a:solidFill>
              <a:latin typeface="Helvetica LT Std" panose="020B0504020202020204"/>
            </a:endParaRPr>
          </a:p>
        </p:txBody>
      </p:sp>
      <p:pic>
        <p:nvPicPr>
          <p:cNvPr id="16" name="Imagen 15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3B2873AA-1DCE-4589-A71F-7CB518C48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73" y="3671395"/>
            <a:ext cx="1253242" cy="11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123393E-1A4B-4CFB-B6EE-C730D4F47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8"/>
          <a:stretch/>
        </p:blipFill>
        <p:spPr>
          <a:xfrm flipH="1">
            <a:off x="-2249" y="25782"/>
            <a:ext cx="12194226" cy="6858000"/>
          </a:xfrm>
          <a:prstGeom prst="rect">
            <a:avLst/>
          </a:prstGeom>
        </p:spPr>
      </p:pic>
      <p:pic>
        <p:nvPicPr>
          <p:cNvPr id="16" name="3 Imagen">
            <a:extLst>
              <a:ext uri="{FF2B5EF4-FFF2-40B4-BE49-F238E27FC236}">
                <a16:creationId xmlns:a16="http://schemas.microsoft.com/office/drawing/2014/main" id="{EBC8465B-51F6-4358-9B77-EB7DDF5748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B429987-607C-439C-89ED-A59D7A3E07D4}"/>
              </a:ext>
            </a:extLst>
          </p:cNvPr>
          <p:cNvSpPr/>
          <p:nvPr/>
        </p:nvSpPr>
        <p:spPr>
          <a:xfrm>
            <a:off x="280659" y="445052"/>
            <a:ext cx="5055429" cy="5967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pic>
        <p:nvPicPr>
          <p:cNvPr id="22" name="Imagen 21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BF16E78B-A688-4934-9D07-CD60D32F3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" y="1566952"/>
            <a:ext cx="4615145" cy="409481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5CFCA2B-C947-43D5-A7FE-0B34388E3A73}"/>
              </a:ext>
            </a:extLst>
          </p:cNvPr>
          <p:cNvSpPr txBox="1"/>
          <p:nvPr/>
        </p:nvSpPr>
        <p:spPr>
          <a:xfrm>
            <a:off x="5763597" y="1384984"/>
            <a:ext cx="581534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Ofrecemos </a:t>
            </a:r>
            <a:r>
              <a:rPr lang="es-MX" sz="2900" b="1" dirty="0">
                <a:solidFill>
                  <a:srgbClr val="ED2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Cursos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Exhibición de mercancías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al cliente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inventarios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en el trabajo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Finanzas familiares</a:t>
            </a:r>
          </a:p>
          <a:p>
            <a:pPr algn="just"/>
            <a:endParaRPr lang="es-MX" b="1" dirty="0">
              <a:solidFill>
                <a:schemeClr val="bg1"/>
              </a:solidFill>
            </a:endParaRPr>
          </a:p>
          <a:p>
            <a:pPr algn="just"/>
            <a:r>
              <a:rPr lang="es-MX" dirty="0">
                <a:solidFill>
                  <a:schemeClr val="bg1"/>
                </a:solidFill>
              </a:rPr>
              <a:t>Ver los video cursos y aprobarlos son el UNICO REQUISITO para acceder a un Micro Préstamo de Abasto, el compromiso y actitud son un buen indicador de un Tendero responsable. </a:t>
            </a:r>
          </a:p>
        </p:txBody>
      </p:sp>
    </p:spTree>
    <p:extLst>
      <p:ext uri="{BB962C8B-B14F-4D97-AF65-F5344CB8AC3E}">
        <p14:creationId xmlns:p14="http://schemas.microsoft.com/office/powerpoint/2010/main" val="139792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49BCDEC-6EF7-428B-A5EE-8BC3CD072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8"/>
          <a:stretch/>
        </p:blipFill>
        <p:spPr>
          <a:xfrm flipH="1">
            <a:off x="2965543" y="1678802"/>
            <a:ext cx="9226460" cy="518893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543E9273-7A98-4535-B5B0-76105F2BAC66}"/>
              </a:ext>
            </a:extLst>
          </p:cNvPr>
          <p:cNvSpPr/>
          <p:nvPr/>
        </p:nvSpPr>
        <p:spPr>
          <a:xfrm>
            <a:off x="0" y="0"/>
            <a:ext cx="121772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3 Imagen">
            <a:extLst>
              <a:ext uri="{FF2B5EF4-FFF2-40B4-BE49-F238E27FC236}">
                <a16:creationId xmlns:a16="http://schemas.microsoft.com/office/drawing/2014/main" id="{42D75330-D925-4D61-A9CE-FA04D340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12192000" cy="4331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Imagen 10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0266FC6B-356B-4282-BC57-83A945FCD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" y="38411"/>
            <a:ext cx="1285629" cy="11406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5E5CF9-9FE0-48B8-8F71-BF0BE5D9F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212" y="32085"/>
            <a:ext cx="2444108" cy="11412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95D408A-FED1-4857-998D-B0F7FB43E067}"/>
              </a:ext>
            </a:extLst>
          </p:cNvPr>
          <p:cNvSpPr txBox="1">
            <a:spLocks/>
          </p:cNvSpPr>
          <p:nvPr/>
        </p:nvSpPr>
        <p:spPr>
          <a:xfrm>
            <a:off x="1" y="1219201"/>
            <a:ext cx="12206734" cy="433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Presupuesto Escuela de Tenderos próximos 6 meses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B1FEBA3-001A-47A7-8F67-C58FD676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7" y="2114501"/>
            <a:ext cx="11596129" cy="40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2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49BCDEC-6EF7-428B-A5EE-8BC3CD072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8"/>
          <a:stretch/>
        </p:blipFill>
        <p:spPr>
          <a:xfrm flipH="1">
            <a:off x="2965543" y="1678802"/>
            <a:ext cx="9226460" cy="518893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543E9273-7A98-4535-B5B0-76105F2BAC66}"/>
              </a:ext>
            </a:extLst>
          </p:cNvPr>
          <p:cNvSpPr/>
          <p:nvPr/>
        </p:nvSpPr>
        <p:spPr>
          <a:xfrm>
            <a:off x="0" y="0"/>
            <a:ext cx="121772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3 Imagen">
            <a:extLst>
              <a:ext uri="{FF2B5EF4-FFF2-40B4-BE49-F238E27FC236}">
                <a16:creationId xmlns:a16="http://schemas.microsoft.com/office/drawing/2014/main" id="{42D75330-D925-4D61-A9CE-FA04D340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12192000" cy="4331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Imagen 10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0266FC6B-356B-4282-BC57-83A945FCD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" y="38411"/>
            <a:ext cx="1285629" cy="11406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5E5CF9-9FE0-48B8-8F71-BF0BE5D9F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212" y="32085"/>
            <a:ext cx="2444108" cy="11412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95D408A-FED1-4857-998D-B0F7FB43E067}"/>
              </a:ext>
            </a:extLst>
          </p:cNvPr>
          <p:cNvSpPr txBox="1">
            <a:spLocks/>
          </p:cNvSpPr>
          <p:nvPr/>
        </p:nvSpPr>
        <p:spPr>
          <a:xfrm>
            <a:off x="1" y="1219201"/>
            <a:ext cx="12206734" cy="433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Proyección a 5 años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9A34311-B6D9-4C2D-8508-64BD513B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5" y="2041493"/>
            <a:ext cx="10607349" cy="446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8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>
            <a:extLst>
              <a:ext uri="{FF2B5EF4-FFF2-40B4-BE49-F238E27FC236}">
                <a16:creationId xmlns:a16="http://schemas.microsoft.com/office/drawing/2014/main" id="{42D75330-D925-4D61-A9CE-FA04D340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12192000" cy="4331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Imagen 10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0266FC6B-356B-4282-BC57-83A945FCD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" y="38411"/>
            <a:ext cx="1285629" cy="11406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5E5CF9-9FE0-48B8-8F71-BF0BE5D9F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12" y="32085"/>
            <a:ext cx="2444108" cy="11412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95D408A-FED1-4857-998D-B0F7FB43E067}"/>
              </a:ext>
            </a:extLst>
          </p:cNvPr>
          <p:cNvSpPr txBox="1">
            <a:spLocks/>
          </p:cNvSpPr>
          <p:nvPr/>
        </p:nvSpPr>
        <p:spPr>
          <a:xfrm>
            <a:off x="1" y="1219201"/>
            <a:ext cx="12206734" cy="433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Línea de tiempo - Hitos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0859A56-FA9E-4DE6-8E52-AA05782EA5A8}"/>
              </a:ext>
            </a:extLst>
          </p:cNvPr>
          <p:cNvCxnSpPr>
            <a:cxnSpLocks/>
          </p:cNvCxnSpPr>
          <p:nvPr/>
        </p:nvCxnSpPr>
        <p:spPr>
          <a:xfrm flipV="1">
            <a:off x="132175" y="3836976"/>
            <a:ext cx="11896127" cy="1"/>
          </a:xfrm>
          <a:prstGeom prst="straightConnector1">
            <a:avLst/>
          </a:prstGeom>
          <a:ln w="117475">
            <a:solidFill>
              <a:srgbClr val="ED2D6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20F52F7-8B99-4152-BF99-281D8865BCC2}"/>
              </a:ext>
            </a:extLst>
          </p:cNvPr>
          <p:cNvCxnSpPr>
            <a:cxnSpLocks/>
          </p:cNvCxnSpPr>
          <p:nvPr/>
        </p:nvCxnSpPr>
        <p:spPr>
          <a:xfrm flipV="1">
            <a:off x="137561" y="3579072"/>
            <a:ext cx="0" cy="307557"/>
          </a:xfrm>
          <a:prstGeom prst="straightConnector1">
            <a:avLst/>
          </a:prstGeom>
          <a:ln w="28575">
            <a:solidFill>
              <a:srgbClr val="FF1B9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D7F277-62C2-41A9-A0D7-AC2A41961950}"/>
              </a:ext>
            </a:extLst>
          </p:cNvPr>
          <p:cNvSpPr txBox="1"/>
          <p:nvPr/>
        </p:nvSpPr>
        <p:spPr>
          <a:xfrm>
            <a:off x="89546" y="1702798"/>
            <a:ext cx="1486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6</a:t>
            </a:r>
            <a:r>
              <a:rPr lang="es-MX" sz="1400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Junio</a:t>
            </a:r>
            <a:r>
              <a:rPr lang="es-MX" sz="1200" dirty="0"/>
              <a:t>. </a:t>
            </a:r>
          </a:p>
          <a:p>
            <a:r>
              <a:rPr lang="es-MX" sz="1200" dirty="0"/>
              <a:t>Logra su 1er mes en números negros.</a:t>
            </a:r>
            <a:endParaRPr lang="es-MX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FE2BDCF-32D9-410E-9014-D8A553926973}"/>
              </a:ext>
            </a:extLst>
          </p:cNvPr>
          <p:cNvSpPr txBox="1"/>
          <p:nvPr/>
        </p:nvSpPr>
        <p:spPr>
          <a:xfrm>
            <a:off x="2016960" y="1702540"/>
            <a:ext cx="17998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12</a:t>
            </a:r>
            <a:r>
              <a:rPr lang="es-MX" sz="1400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Diciembre. </a:t>
            </a:r>
            <a:r>
              <a:rPr lang="es-MX" sz="1200" dirty="0"/>
              <a:t>Tienda Red acumulo  durante su 1er año:</a:t>
            </a:r>
          </a:p>
          <a:p>
            <a:r>
              <a:rPr lang="es-MX" sz="1200" dirty="0"/>
              <a:t>Tienditas: 1,058 </a:t>
            </a:r>
          </a:p>
          <a:p>
            <a:r>
              <a:rPr lang="es-MX" sz="1200" dirty="0"/>
              <a:t>Ventas: $79.7 M Mx </a:t>
            </a:r>
            <a:r>
              <a:rPr lang="es-MX" sz="1050" dirty="0">
                <a:solidFill>
                  <a:srgbClr val="ED2D68"/>
                </a:solidFill>
              </a:rPr>
              <a:t>(1)</a:t>
            </a:r>
          </a:p>
          <a:p>
            <a:r>
              <a:rPr lang="es-MX" sz="1100" dirty="0"/>
              <a:t>Mora </a:t>
            </a:r>
            <a:r>
              <a:rPr lang="es-MX" sz="1100" dirty="0" err="1"/>
              <a:t>month</a:t>
            </a:r>
            <a:r>
              <a:rPr lang="es-MX" sz="1100" dirty="0"/>
              <a:t>: 6.5% </a:t>
            </a:r>
            <a:r>
              <a:rPr lang="es-MX" sz="1100" dirty="0" err="1"/>
              <a:t>Average</a:t>
            </a:r>
            <a:endParaRPr lang="es-MX" sz="1200" dirty="0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6D3B6ABA-F87C-4084-B885-311D2ADB63E4}"/>
              </a:ext>
            </a:extLst>
          </p:cNvPr>
          <p:cNvCxnSpPr>
            <a:cxnSpLocks/>
          </p:cNvCxnSpPr>
          <p:nvPr/>
        </p:nvCxnSpPr>
        <p:spPr>
          <a:xfrm flipV="1">
            <a:off x="855237" y="3786561"/>
            <a:ext cx="0" cy="307557"/>
          </a:xfrm>
          <a:prstGeom prst="straightConnector1">
            <a:avLst/>
          </a:prstGeom>
          <a:ln w="28575">
            <a:solidFill>
              <a:srgbClr val="FF1B9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4C76628-5512-4694-8F9E-1A5633425385}"/>
              </a:ext>
            </a:extLst>
          </p:cNvPr>
          <p:cNvCxnSpPr>
            <a:cxnSpLocks/>
          </p:cNvCxnSpPr>
          <p:nvPr/>
        </p:nvCxnSpPr>
        <p:spPr>
          <a:xfrm flipV="1">
            <a:off x="2123206" y="3575764"/>
            <a:ext cx="0" cy="307557"/>
          </a:xfrm>
          <a:prstGeom prst="straightConnector1">
            <a:avLst/>
          </a:prstGeom>
          <a:ln w="28575">
            <a:solidFill>
              <a:srgbClr val="FF1B9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88897E9-409E-4DAA-9261-CF676CC663BC}"/>
              </a:ext>
            </a:extLst>
          </p:cNvPr>
          <p:cNvSpPr txBox="1"/>
          <p:nvPr/>
        </p:nvSpPr>
        <p:spPr>
          <a:xfrm>
            <a:off x="2760490" y="4281030"/>
            <a:ext cx="1756918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17</a:t>
            </a:r>
            <a:r>
              <a:rPr lang="es-MX" sz="1400" b="1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Mayo. </a:t>
            </a:r>
            <a:r>
              <a:rPr lang="es-MX" sz="1200" b="1" dirty="0"/>
              <a:t>Escuela de Tenderos </a:t>
            </a:r>
            <a:r>
              <a:rPr lang="es-MX" sz="1200" dirty="0"/>
              <a:t>es EL requisito para obtener un MPA </a:t>
            </a:r>
            <a:r>
              <a:rPr lang="es-MX" sz="1050" dirty="0">
                <a:solidFill>
                  <a:srgbClr val="ED2D68"/>
                </a:solidFill>
              </a:rPr>
              <a:t>(2)</a:t>
            </a:r>
          </a:p>
          <a:p>
            <a:r>
              <a:rPr lang="es-MX" sz="1200" dirty="0"/>
              <a:t>Usuarios: 1,742</a:t>
            </a:r>
            <a:r>
              <a:rPr lang="es-MX" sz="1600" dirty="0"/>
              <a:t> </a:t>
            </a:r>
            <a:r>
              <a:rPr lang="es-MX" sz="1050" dirty="0">
                <a:solidFill>
                  <a:srgbClr val="ED2D68"/>
                </a:solidFill>
              </a:rPr>
              <a:t>(3)</a:t>
            </a:r>
          </a:p>
          <a:p>
            <a:r>
              <a:rPr lang="es-MX" sz="1200" dirty="0"/>
              <a:t>Cursos </a:t>
            </a:r>
            <a:r>
              <a:rPr lang="es-MX" sz="1200" dirty="0" err="1"/>
              <a:t>CyA</a:t>
            </a:r>
            <a:r>
              <a:rPr lang="es-MX" sz="1200" dirty="0"/>
              <a:t>: 12,380 </a:t>
            </a:r>
            <a:r>
              <a:rPr lang="es-MX" sz="1050" dirty="0">
                <a:solidFill>
                  <a:srgbClr val="ED2D68"/>
                </a:solidFill>
              </a:rPr>
              <a:t>(4)</a:t>
            </a:r>
          </a:p>
          <a:p>
            <a:endParaRPr lang="es-MX" sz="1050" dirty="0">
              <a:solidFill>
                <a:srgbClr val="ED2D68"/>
              </a:solidFill>
            </a:endParaRPr>
          </a:p>
          <a:p>
            <a:r>
              <a:rPr lang="es-MX" sz="1100" i="1" dirty="0"/>
              <a:t>Cumplimos el objetivo de frenar la perdida de clientes ofreciendo información de valor en la comodidad de su teléfono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5D614EC-D8FF-450D-9E00-759152E548E0}"/>
              </a:ext>
            </a:extLst>
          </p:cNvPr>
          <p:cNvSpPr txBox="1"/>
          <p:nvPr/>
        </p:nvSpPr>
        <p:spPr>
          <a:xfrm>
            <a:off x="4807005" y="4281030"/>
            <a:ext cx="175691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19</a:t>
            </a:r>
            <a:r>
              <a:rPr lang="es-MX" sz="1400" b="1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Julio.</a:t>
            </a:r>
            <a:r>
              <a:rPr lang="es-MX" sz="1200" dirty="0">
                <a:solidFill>
                  <a:srgbClr val="ED2D68"/>
                </a:solidFill>
              </a:rPr>
              <a:t> </a:t>
            </a:r>
            <a:r>
              <a:rPr lang="es-MX" sz="1200" dirty="0"/>
              <a:t>Unificamos nuestra marca e imagen en México y Colombia</a:t>
            </a:r>
          </a:p>
          <a:p>
            <a:r>
              <a:rPr lang="es-MX" sz="1200" dirty="0"/>
              <a:t>para alinearla con nuestro propósito y valores Tienda Red</a:t>
            </a:r>
          </a:p>
          <a:p>
            <a:r>
              <a:rPr lang="es-MX" sz="1100" i="1" dirty="0"/>
              <a:t>Mora </a:t>
            </a:r>
            <a:r>
              <a:rPr lang="es-MX" sz="1100" i="1" dirty="0" err="1"/>
              <a:t>month</a:t>
            </a:r>
            <a:r>
              <a:rPr lang="es-MX" sz="1100" i="1" dirty="0"/>
              <a:t>: 2.8% </a:t>
            </a:r>
            <a:r>
              <a:rPr lang="es-MX" sz="1100" i="1" dirty="0" err="1"/>
              <a:t>Average</a:t>
            </a:r>
            <a:endParaRPr lang="es-MX" sz="1100" i="1" dirty="0"/>
          </a:p>
          <a:p>
            <a:endParaRPr lang="es-MX" sz="1200" dirty="0"/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59BBD6F-8401-4110-A6CF-E2A66A5DB5BD}"/>
              </a:ext>
            </a:extLst>
          </p:cNvPr>
          <p:cNvCxnSpPr>
            <a:cxnSpLocks/>
          </p:cNvCxnSpPr>
          <p:nvPr/>
        </p:nvCxnSpPr>
        <p:spPr>
          <a:xfrm flipV="1">
            <a:off x="2875285" y="3785591"/>
            <a:ext cx="0" cy="307557"/>
          </a:xfrm>
          <a:prstGeom prst="straightConnector1">
            <a:avLst/>
          </a:prstGeom>
          <a:ln w="28575">
            <a:solidFill>
              <a:srgbClr val="ED2D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A40CA87-7765-4A30-B810-F484330C7723}"/>
              </a:ext>
            </a:extLst>
          </p:cNvPr>
          <p:cNvSpPr txBox="1"/>
          <p:nvPr/>
        </p:nvSpPr>
        <p:spPr>
          <a:xfrm>
            <a:off x="732358" y="4281030"/>
            <a:ext cx="15888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10</a:t>
            </a:r>
            <a:r>
              <a:rPr lang="es-MX" sz="1400" b="1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Octubre. </a:t>
            </a:r>
            <a:r>
              <a:rPr lang="es-MX" sz="1200" dirty="0"/>
              <a:t>Liberamos </a:t>
            </a:r>
            <a:r>
              <a:rPr lang="es-MX" sz="1200" b="1" dirty="0"/>
              <a:t>Escuela de Tenderos </a:t>
            </a:r>
            <a:r>
              <a:rPr lang="es-MX" sz="1200" dirty="0"/>
              <a:t>la web / Android para profesionalizar a las Tienditas de barrio.</a:t>
            </a:r>
          </a:p>
          <a:p>
            <a:endParaRPr lang="es-MX" sz="1200" dirty="0"/>
          </a:p>
          <a:p>
            <a:r>
              <a:rPr lang="es-MX" sz="1200" i="1" dirty="0"/>
              <a:t>Formamos el Comité de Mujeres Tenderos para validar y testear nuestros video cursos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2963DC24-5EBD-4D8F-AD16-9E41C57EE95D}"/>
              </a:ext>
            </a:extLst>
          </p:cNvPr>
          <p:cNvCxnSpPr>
            <a:cxnSpLocks/>
          </p:cNvCxnSpPr>
          <p:nvPr/>
        </p:nvCxnSpPr>
        <p:spPr>
          <a:xfrm flipV="1">
            <a:off x="4301352" y="3587489"/>
            <a:ext cx="0" cy="307557"/>
          </a:xfrm>
          <a:prstGeom prst="straightConnector1">
            <a:avLst/>
          </a:prstGeom>
          <a:ln w="28575">
            <a:solidFill>
              <a:srgbClr val="ED2D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8B53C42-44AF-4455-B737-36A3F0338B8A}"/>
              </a:ext>
            </a:extLst>
          </p:cNvPr>
          <p:cNvSpPr txBox="1"/>
          <p:nvPr/>
        </p:nvSpPr>
        <p:spPr>
          <a:xfrm>
            <a:off x="4172653" y="1694808"/>
            <a:ext cx="1486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18</a:t>
            </a:r>
            <a:r>
              <a:rPr lang="es-MX" sz="1400" b="1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Junio. </a:t>
            </a:r>
            <a:r>
              <a:rPr lang="es-MX" sz="1200" dirty="0"/>
              <a:t>Seleccionados entre 230 </a:t>
            </a:r>
            <a:r>
              <a:rPr lang="es-MX" sz="1200" i="1" dirty="0"/>
              <a:t>startups que ayudan a generar salud financiera</a:t>
            </a:r>
            <a:r>
              <a:rPr lang="es-MX" sz="1200" dirty="0"/>
              <a:t>.</a:t>
            </a:r>
          </a:p>
          <a:p>
            <a:r>
              <a:rPr lang="es-MX" sz="1200" dirty="0"/>
              <a:t>Programa de aceleración SAFINN Fundación MetLife Irrazonable México</a:t>
            </a:r>
            <a:endParaRPr lang="es-MX" sz="1400" dirty="0"/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67B0B9C5-C97B-4F4B-82C1-F725F3566933}"/>
              </a:ext>
            </a:extLst>
          </p:cNvPr>
          <p:cNvCxnSpPr>
            <a:cxnSpLocks/>
          </p:cNvCxnSpPr>
          <p:nvPr/>
        </p:nvCxnSpPr>
        <p:spPr>
          <a:xfrm flipV="1">
            <a:off x="4919115" y="3791854"/>
            <a:ext cx="0" cy="307557"/>
          </a:xfrm>
          <a:prstGeom prst="straightConnector1">
            <a:avLst/>
          </a:prstGeom>
          <a:ln w="28575">
            <a:solidFill>
              <a:srgbClr val="ED2D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F518F88A-2B31-438F-9B3E-6B6FEBB959BD}"/>
              </a:ext>
            </a:extLst>
          </p:cNvPr>
          <p:cNvCxnSpPr>
            <a:cxnSpLocks/>
          </p:cNvCxnSpPr>
          <p:nvPr/>
        </p:nvCxnSpPr>
        <p:spPr>
          <a:xfrm flipV="1">
            <a:off x="6253287" y="3572834"/>
            <a:ext cx="0" cy="307557"/>
          </a:xfrm>
          <a:prstGeom prst="straightConnector1">
            <a:avLst/>
          </a:prstGeom>
          <a:ln w="28575">
            <a:solidFill>
              <a:srgbClr val="ED2D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158E62A-9ECF-432B-8D5D-68A5F735A98A}"/>
              </a:ext>
            </a:extLst>
          </p:cNvPr>
          <p:cNvSpPr txBox="1"/>
          <p:nvPr/>
        </p:nvSpPr>
        <p:spPr>
          <a:xfrm>
            <a:off x="6790553" y="4281030"/>
            <a:ext cx="17569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21</a:t>
            </a:r>
            <a:r>
              <a:rPr lang="es-MX" sz="1400" b="1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Septiembre </a:t>
            </a:r>
            <a:r>
              <a:rPr lang="es-MX" sz="1200" dirty="0"/>
              <a:t>Seleccionados en ROCKSTART Colombia entre 230 startups </a:t>
            </a:r>
            <a:r>
              <a:rPr lang="es-MX" sz="1200" dirty="0" err="1"/>
              <a:t>mobile</a:t>
            </a:r>
            <a:r>
              <a:rPr lang="es-MX" sz="1200" dirty="0"/>
              <a:t> de LATAM,  llegando al Top 25 </a:t>
            </a:r>
          </a:p>
          <a:p>
            <a:endParaRPr lang="es-MX" sz="1200" i="1" dirty="0"/>
          </a:p>
          <a:p>
            <a:r>
              <a:rPr lang="es-MX" sz="1200" i="1" dirty="0"/>
              <a:t>Destacando nuestra plataforma como herramienta para combatir el desempleo.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05C119D-478C-43B9-8AF1-26F7C13C879F}"/>
              </a:ext>
            </a:extLst>
          </p:cNvPr>
          <p:cNvSpPr txBox="1"/>
          <p:nvPr/>
        </p:nvSpPr>
        <p:spPr>
          <a:xfrm>
            <a:off x="8171382" y="1693725"/>
            <a:ext cx="17542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22</a:t>
            </a:r>
            <a:r>
              <a:rPr lang="es-MX" sz="1400" b="1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Octubre.</a:t>
            </a:r>
            <a:r>
              <a:rPr lang="es-MX" sz="1200" dirty="0">
                <a:solidFill>
                  <a:srgbClr val="ED2D68"/>
                </a:solidFill>
              </a:rPr>
              <a:t> </a:t>
            </a:r>
            <a:r>
              <a:rPr lang="es-MX" sz="1200" dirty="0"/>
              <a:t>Felices de participar en Iniciativa por los Jóvenes Comprometidos  NESTLE.</a:t>
            </a:r>
          </a:p>
          <a:p>
            <a:r>
              <a:rPr lang="es-MX" sz="1200" dirty="0"/>
              <a:t>Con el corazón lleno de emoción por aprender de otros jóvenes que buscan genuinamente beneficiar a la sociedad.</a:t>
            </a:r>
          </a:p>
          <a:p>
            <a:endParaRPr lang="es-MX" sz="12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7EE6F12-0BF9-48B2-BECB-C902D47E244B}"/>
              </a:ext>
            </a:extLst>
          </p:cNvPr>
          <p:cNvSpPr txBox="1"/>
          <p:nvPr/>
        </p:nvSpPr>
        <p:spPr>
          <a:xfrm>
            <a:off x="6142131" y="1699101"/>
            <a:ext cx="1545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20</a:t>
            </a:r>
            <a:r>
              <a:rPr lang="es-MX" sz="1400" b="1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Agosto.</a:t>
            </a:r>
            <a:r>
              <a:rPr lang="es-MX" sz="1200" dirty="0">
                <a:solidFill>
                  <a:srgbClr val="ED2D68"/>
                </a:solidFill>
              </a:rPr>
              <a:t> </a:t>
            </a:r>
            <a:r>
              <a:rPr lang="es-MX" sz="1200" dirty="0"/>
              <a:t>Seleccionados en LATIN LABERS entre 120 startups de LATAM, llegando al Top 7,  obteniendo 4 meses de consultoría de la Agencia Leo Burnett</a:t>
            </a:r>
            <a:endParaRPr lang="es-MX" sz="1400" dirty="0"/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5AF117B1-A03A-461D-A839-4759D39D80B3}"/>
              </a:ext>
            </a:extLst>
          </p:cNvPr>
          <p:cNvCxnSpPr>
            <a:cxnSpLocks/>
          </p:cNvCxnSpPr>
          <p:nvPr/>
        </p:nvCxnSpPr>
        <p:spPr>
          <a:xfrm flipV="1">
            <a:off x="6907643" y="3791853"/>
            <a:ext cx="0" cy="307557"/>
          </a:xfrm>
          <a:prstGeom prst="straightConnector1">
            <a:avLst/>
          </a:prstGeom>
          <a:ln w="28575">
            <a:solidFill>
              <a:srgbClr val="ED2D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D887353E-EE13-4CEB-B2A7-FD872F8301D6}"/>
              </a:ext>
            </a:extLst>
          </p:cNvPr>
          <p:cNvCxnSpPr>
            <a:cxnSpLocks/>
          </p:cNvCxnSpPr>
          <p:nvPr/>
        </p:nvCxnSpPr>
        <p:spPr>
          <a:xfrm flipV="1">
            <a:off x="8291054" y="3594007"/>
            <a:ext cx="0" cy="307557"/>
          </a:xfrm>
          <a:prstGeom prst="straightConnector1">
            <a:avLst/>
          </a:prstGeom>
          <a:ln w="28575">
            <a:solidFill>
              <a:srgbClr val="ED2D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5186A4D7-9807-4D54-8755-061B42513FBF}"/>
              </a:ext>
            </a:extLst>
          </p:cNvPr>
          <p:cNvCxnSpPr>
            <a:cxnSpLocks/>
          </p:cNvCxnSpPr>
          <p:nvPr/>
        </p:nvCxnSpPr>
        <p:spPr>
          <a:xfrm flipV="1">
            <a:off x="9049203" y="3812606"/>
            <a:ext cx="0" cy="307557"/>
          </a:xfrm>
          <a:prstGeom prst="straightConnector1">
            <a:avLst/>
          </a:prstGeom>
          <a:ln w="28575">
            <a:solidFill>
              <a:srgbClr val="ED2D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4F56CC0-D767-4556-949D-679EABBDB88E}"/>
              </a:ext>
            </a:extLst>
          </p:cNvPr>
          <p:cNvSpPr txBox="1"/>
          <p:nvPr/>
        </p:nvSpPr>
        <p:spPr>
          <a:xfrm>
            <a:off x="8960100" y="4281030"/>
            <a:ext cx="16154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23</a:t>
            </a:r>
            <a:r>
              <a:rPr lang="es-MX" sz="1400" b="1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Noviembre </a:t>
            </a:r>
            <a:r>
              <a:rPr lang="es-MX" sz="1200" dirty="0"/>
              <a:t>Liberación de </a:t>
            </a:r>
            <a:r>
              <a:rPr lang="es-MX" sz="1200" b="1" dirty="0"/>
              <a:t>Escuela de Tenderos</a:t>
            </a:r>
            <a:r>
              <a:rPr lang="es-MX" sz="1200" dirty="0"/>
              <a:t> versión 2.0, sobre una plataforma Moodle que nos permitirá brindar una mejor experiencia de uso con mayor funcionalidad administrativa.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3840BD19-284A-40D4-B3AB-8EA47BB9C85F}"/>
              </a:ext>
            </a:extLst>
          </p:cNvPr>
          <p:cNvCxnSpPr>
            <a:cxnSpLocks/>
          </p:cNvCxnSpPr>
          <p:nvPr/>
        </p:nvCxnSpPr>
        <p:spPr>
          <a:xfrm flipV="1">
            <a:off x="10531284" y="3585691"/>
            <a:ext cx="0" cy="307557"/>
          </a:xfrm>
          <a:prstGeom prst="straightConnector1">
            <a:avLst/>
          </a:prstGeom>
          <a:ln w="28575">
            <a:solidFill>
              <a:srgbClr val="ED2D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5491CCF-1F28-4D74-92F8-4E2A2F1C3B19}"/>
              </a:ext>
            </a:extLst>
          </p:cNvPr>
          <p:cNvSpPr txBox="1"/>
          <p:nvPr/>
        </p:nvSpPr>
        <p:spPr>
          <a:xfrm>
            <a:off x="10409118" y="1694784"/>
            <a:ext cx="1799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ED2D68"/>
                </a:solidFill>
              </a:rPr>
              <a:t>Mes 24</a:t>
            </a:r>
            <a:r>
              <a:rPr lang="es-MX" sz="1400" dirty="0">
                <a:solidFill>
                  <a:srgbClr val="ED2D68"/>
                </a:solidFill>
              </a:rPr>
              <a:t>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Diciembre. </a:t>
            </a:r>
          </a:p>
          <a:p>
            <a:r>
              <a:rPr lang="es-MX" sz="1200" dirty="0"/>
              <a:t>El objetivo de Escuela de Tenderos para 2019 es:</a:t>
            </a:r>
          </a:p>
          <a:p>
            <a:r>
              <a:rPr lang="es-MX" sz="1200" dirty="0"/>
              <a:t>Tienditas: 1,900</a:t>
            </a:r>
            <a:endParaRPr lang="es-MX" sz="1200" dirty="0">
              <a:solidFill>
                <a:srgbClr val="00B050"/>
              </a:solidFill>
            </a:endParaRPr>
          </a:p>
          <a:p>
            <a:r>
              <a:rPr lang="es-MX" sz="1200" dirty="0"/>
              <a:t>Usuarios: 2,100</a:t>
            </a:r>
          </a:p>
          <a:p>
            <a:r>
              <a:rPr lang="es-MX" sz="1200" dirty="0"/>
              <a:t>Cursos </a:t>
            </a:r>
            <a:r>
              <a:rPr lang="es-MX" sz="1200" dirty="0" err="1"/>
              <a:t>CyA</a:t>
            </a:r>
            <a:r>
              <a:rPr lang="es-MX" sz="1200" dirty="0"/>
              <a:t>: 14,500 </a:t>
            </a:r>
            <a:r>
              <a:rPr lang="es-MX" sz="1050" dirty="0">
                <a:solidFill>
                  <a:srgbClr val="ED2D68"/>
                </a:solidFill>
              </a:rPr>
              <a:t>(3)</a:t>
            </a:r>
          </a:p>
          <a:p>
            <a:r>
              <a:rPr lang="es-MX" sz="1200" dirty="0"/>
              <a:t>Ventas: $ 122.5 M Mx</a:t>
            </a:r>
            <a:endParaRPr lang="es-MX" sz="1200" dirty="0">
              <a:solidFill>
                <a:srgbClr val="00B050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A548C8D-AA61-44F2-B98E-94DABF4B40C8}"/>
              </a:ext>
            </a:extLst>
          </p:cNvPr>
          <p:cNvSpPr txBox="1"/>
          <p:nvPr/>
        </p:nvSpPr>
        <p:spPr>
          <a:xfrm>
            <a:off x="137562" y="6571231"/>
            <a:ext cx="11890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rgbClr val="ED2D68"/>
                </a:solidFill>
              </a:rPr>
              <a:t>(1) Importe colocado en Micro Préstamo de Abasto.	(2) Micro Préstamo de Abasto.		(3) Dueños de Tienditas.	(4) Cursos Completos y Aprobados.</a:t>
            </a:r>
            <a:endParaRPr lang="es-MX" sz="10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8ABFE52-4C1D-4D16-A32B-0151F92E2A91}"/>
              </a:ext>
            </a:extLst>
          </p:cNvPr>
          <p:cNvSpPr txBox="1"/>
          <p:nvPr/>
        </p:nvSpPr>
        <p:spPr>
          <a:xfrm>
            <a:off x="2892473" y="3712424"/>
            <a:ext cx="9029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B4B784B1-8D36-453C-94DB-FDC2F9AD686F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111466" y="3837585"/>
            <a:ext cx="2058729" cy="5553"/>
          </a:xfrm>
          <a:prstGeom prst="straightConnector1">
            <a:avLst/>
          </a:prstGeom>
          <a:ln w="117475">
            <a:solidFill>
              <a:srgbClr val="FF1B9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36C06C-0335-4695-9485-B5BFBD6F4641}"/>
              </a:ext>
            </a:extLst>
          </p:cNvPr>
          <p:cNvSpPr txBox="1"/>
          <p:nvPr/>
        </p:nvSpPr>
        <p:spPr>
          <a:xfrm>
            <a:off x="187054" y="3712333"/>
            <a:ext cx="1983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28028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3345</TotalTime>
  <Words>1031</Words>
  <Application>Microsoft Office PowerPoint</Application>
  <PresentationFormat>Panorámica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LT Std</vt:lpstr>
      <vt:lpstr>Neue Haas Grotesk Text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problema, el mercado, la solución, el equipo, modelo de negocio y qué estás buscando</dc:title>
  <dc:creator>Christopher Roldan</dc:creator>
  <cp:lastModifiedBy>Christopher Roldán Flores</cp:lastModifiedBy>
  <cp:revision>141</cp:revision>
  <dcterms:created xsi:type="dcterms:W3CDTF">2019-07-31T13:22:42Z</dcterms:created>
  <dcterms:modified xsi:type="dcterms:W3CDTF">2019-10-03T22:53:57Z</dcterms:modified>
</cp:coreProperties>
</file>